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aleway" charset="1" panose="020B0503030101060003"/>
      <p:regular r:id="rId10"/>
    </p:embeddedFont>
    <p:embeddedFont>
      <p:font typeface="Raleway Bold" charset="1" panose="020B0803030101060003"/>
      <p:regular r:id="rId11"/>
    </p:embeddedFont>
    <p:embeddedFont>
      <p:font typeface="Raleway Thin" charset="1" panose="020B0203030101060003"/>
      <p:regular r:id="rId12"/>
    </p:embeddedFont>
    <p:embeddedFont>
      <p:font typeface="Raleway Heavy" charset="1" panose="020B0003030101060003"/>
      <p:regular r:id="rId13"/>
    </p:embeddedFont>
    <p:embeddedFont>
      <p:font typeface="Eczar" charset="1" panose="02000603040300000004"/>
      <p:regular r:id="rId14"/>
    </p:embeddedFont>
    <p:embeddedFont>
      <p:font typeface="Eczar Bold" charset="1" panose="02000603040300000004"/>
      <p:regular r:id="rId15"/>
    </p:embeddedFont>
    <p:embeddedFont>
      <p:font typeface="Eczar Medium" charset="1" panose="02000603040300000004"/>
      <p:regular r:id="rId16"/>
    </p:embeddedFont>
    <p:embeddedFont>
      <p:font typeface="Eczar Semi-Bold" charset="1" panose="02000603040300000004"/>
      <p:regular r:id="rId17"/>
    </p:embeddedFont>
    <p:embeddedFont>
      <p:font typeface="Eczar Ultra-Bold" charset="1" panose="020006030403000000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jpe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11" Target="../media/image12.png" Type="http://schemas.openxmlformats.org/officeDocument/2006/relationships/image"/><Relationship Id="rId12" Target="../media/image13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3.pn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2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svg" Type="http://schemas.openxmlformats.org/officeDocument/2006/relationships/image"/><Relationship Id="rId11" Target="../media/image23.png" Type="http://schemas.openxmlformats.org/officeDocument/2006/relationships/image"/><Relationship Id="rId12" Target="../media/image24.svg" Type="http://schemas.openxmlformats.org/officeDocument/2006/relationships/image"/><Relationship Id="rId13" Target="../media/image25.png" Type="http://schemas.openxmlformats.org/officeDocument/2006/relationships/image"/><Relationship Id="rId14" Target="../media/image26.svg" Type="http://schemas.openxmlformats.org/officeDocument/2006/relationships/image"/><Relationship Id="rId15" Target="../media/image27.png" Type="http://schemas.openxmlformats.org/officeDocument/2006/relationships/image"/><Relationship Id="rId16" Target="../media/image28.svg" Type="http://schemas.openxmlformats.org/officeDocument/2006/relationships/image"/><Relationship Id="rId17" Target="../media/image29.png" Type="http://schemas.openxmlformats.org/officeDocument/2006/relationships/image"/><Relationship Id="rId18" Target="../media/image30.svg" Type="http://schemas.openxmlformats.org/officeDocument/2006/relationships/image"/><Relationship Id="rId19" Target="../media/image31.png" Type="http://schemas.openxmlformats.org/officeDocument/2006/relationships/image"/><Relationship Id="rId2" Target="../media/image1.png" Type="http://schemas.openxmlformats.org/officeDocument/2006/relationships/image"/><Relationship Id="rId20" Target="../media/image32.svg" Type="http://schemas.openxmlformats.org/officeDocument/2006/relationships/image"/><Relationship Id="rId21" Target="../media/image33.png" Type="http://schemas.openxmlformats.org/officeDocument/2006/relationships/image"/><Relationship Id="rId22" Target="../media/image34.svg" Type="http://schemas.openxmlformats.org/officeDocument/2006/relationships/image"/><Relationship Id="rId23" Target="../media/image35.png" Type="http://schemas.openxmlformats.org/officeDocument/2006/relationships/image"/><Relationship Id="rId24" Target="../media/image36.svg" Type="http://schemas.openxmlformats.org/officeDocument/2006/relationships/image"/><Relationship Id="rId25" Target="../media/image37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20.sv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40.png" Type="http://schemas.openxmlformats.org/officeDocument/2006/relationships/image"/><Relationship Id="rId7" Target="../media/image4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19339" y="-4507184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014947" y="4938208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06593" y="-2449784"/>
            <a:ext cx="7284727" cy="8094141"/>
          </a:xfrm>
          <a:custGeom>
            <a:avLst/>
            <a:gdLst/>
            <a:ahLst/>
            <a:cxnLst/>
            <a:rect r="r" b="b" t="t" l="l"/>
            <a:pathLst>
              <a:path h="8094141" w="7284727">
                <a:moveTo>
                  <a:pt x="0" y="0"/>
                </a:moveTo>
                <a:lnTo>
                  <a:pt x="7284727" y="0"/>
                </a:lnTo>
                <a:lnTo>
                  <a:pt x="7284727" y="8094141"/>
                </a:lnTo>
                <a:lnTo>
                  <a:pt x="0" y="80941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495018">
            <a:off x="-1551070" y="5438343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700000">
            <a:off x="-1259456" y="-5016354"/>
            <a:ext cx="6773681" cy="7526312"/>
          </a:xfrm>
          <a:custGeom>
            <a:avLst/>
            <a:gdLst/>
            <a:ahLst/>
            <a:cxnLst/>
            <a:rect r="r" b="b" t="t" l="l"/>
            <a:pathLst>
              <a:path h="7526312" w="6773681">
                <a:moveTo>
                  <a:pt x="0" y="0"/>
                </a:moveTo>
                <a:lnTo>
                  <a:pt x="6773681" y="0"/>
                </a:lnTo>
                <a:lnTo>
                  <a:pt x="6773681" y="7526312"/>
                </a:lnTo>
                <a:lnTo>
                  <a:pt x="0" y="75263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3442328">
            <a:off x="13522777" y="6172200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56095" y="828181"/>
            <a:ext cx="3202477" cy="1567622"/>
          </a:xfrm>
          <a:custGeom>
            <a:avLst/>
            <a:gdLst/>
            <a:ahLst/>
            <a:cxnLst/>
            <a:rect r="r" b="b" t="t" l="l"/>
            <a:pathLst>
              <a:path h="1567622" w="3202477">
                <a:moveTo>
                  <a:pt x="0" y="0"/>
                </a:moveTo>
                <a:lnTo>
                  <a:pt x="3202477" y="0"/>
                </a:lnTo>
                <a:lnTo>
                  <a:pt x="3202477" y="1567621"/>
                </a:lnTo>
                <a:lnTo>
                  <a:pt x="0" y="15676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519" r="0" b="-4519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299001" y="5792490"/>
            <a:ext cx="2105081" cy="2105081"/>
          </a:xfrm>
          <a:custGeom>
            <a:avLst/>
            <a:gdLst/>
            <a:ahLst/>
            <a:cxnLst/>
            <a:rect r="r" b="b" t="t" l="l"/>
            <a:pathLst>
              <a:path h="2105081" w="2105081">
                <a:moveTo>
                  <a:pt x="0" y="0"/>
                </a:moveTo>
                <a:lnTo>
                  <a:pt x="2105081" y="0"/>
                </a:lnTo>
                <a:lnTo>
                  <a:pt x="2105081" y="2105081"/>
                </a:lnTo>
                <a:lnTo>
                  <a:pt x="0" y="21050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607694" y="5792490"/>
            <a:ext cx="2105905" cy="2105905"/>
          </a:xfrm>
          <a:custGeom>
            <a:avLst/>
            <a:gdLst/>
            <a:ahLst/>
            <a:cxnLst/>
            <a:rect r="r" b="b" t="t" l="l"/>
            <a:pathLst>
              <a:path h="2105905" w="2105905">
                <a:moveTo>
                  <a:pt x="0" y="0"/>
                </a:moveTo>
                <a:lnTo>
                  <a:pt x="2105905" y="0"/>
                </a:lnTo>
                <a:lnTo>
                  <a:pt x="2105905" y="2105905"/>
                </a:lnTo>
                <a:lnTo>
                  <a:pt x="0" y="21059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91676" y="3907365"/>
            <a:ext cx="16667624" cy="487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7"/>
              </a:lnSpc>
            </a:pPr>
            <a:r>
              <a:rPr lang="en-US" sz="3301">
                <a:solidFill>
                  <a:srgbClr val="273384"/>
                </a:solidFill>
                <a:latin typeface="Eczar Bold"/>
              </a:rPr>
              <a:t>MARKETFLOW - FROM WEB SCRAPING TO ANALYTICS INSIGHTS IN GROCERY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15327" y="8258824"/>
            <a:ext cx="3690640" cy="1608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2"/>
              </a:lnSpc>
            </a:pPr>
            <a:r>
              <a:rPr lang="en-US" sz="2801">
                <a:solidFill>
                  <a:srgbClr val="273384"/>
                </a:solidFill>
                <a:latin typeface="Eczar Bold"/>
              </a:rPr>
              <a:t>Haris Nikolakopoulos</a:t>
            </a:r>
          </a:p>
          <a:p>
            <a:pPr algn="ctr">
              <a:lnSpc>
                <a:spcPts val="3222"/>
              </a:lnSpc>
            </a:pPr>
            <a:r>
              <a:rPr lang="en-US" sz="2801">
                <a:solidFill>
                  <a:srgbClr val="273384"/>
                </a:solidFill>
                <a:latin typeface="Eczar Bold"/>
              </a:rPr>
              <a:t>BSc Mathematics</a:t>
            </a:r>
          </a:p>
          <a:p>
            <a:pPr algn="ctr">
              <a:lnSpc>
                <a:spcPts val="3222"/>
              </a:lnSpc>
            </a:pPr>
          </a:p>
          <a:p>
            <a:pPr algn="ctr">
              <a:lnSpc>
                <a:spcPts val="3222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481442" y="8258824"/>
            <a:ext cx="3740200" cy="2008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2"/>
              </a:lnSpc>
            </a:pPr>
            <a:r>
              <a:rPr lang="en-US" sz="2801">
                <a:solidFill>
                  <a:srgbClr val="273384"/>
                </a:solidFill>
                <a:latin typeface="Eczar Bold"/>
              </a:rPr>
              <a:t>Giorgos Zafeiriou</a:t>
            </a:r>
          </a:p>
          <a:p>
            <a:pPr algn="ctr">
              <a:lnSpc>
                <a:spcPts val="3222"/>
              </a:lnSpc>
            </a:pPr>
            <a:r>
              <a:rPr lang="en-US" sz="2801">
                <a:solidFill>
                  <a:srgbClr val="273384"/>
                </a:solidFill>
                <a:latin typeface="Eczar Bold"/>
              </a:rPr>
              <a:t>BSc Computer Science</a:t>
            </a:r>
          </a:p>
          <a:p>
            <a:pPr algn="ctr">
              <a:lnSpc>
                <a:spcPts val="3222"/>
              </a:lnSpc>
            </a:pPr>
          </a:p>
          <a:p>
            <a:pPr algn="ctr">
              <a:lnSpc>
                <a:spcPts val="3222"/>
              </a:lnSpc>
            </a:pPr>
          </a:p>
          <a:p>
            <a:pPr algn="ctr">
              <a:lnSpc>
                <a:spcPts val="322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84660">
            <a:off x="15459392" y="3586957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19339" y="-4507184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4648">
            <a:off x="-3115582" y="3086100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5014947" y="4938208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706593" y="-2449784"/>
            <a:ext cx="7284727" cy="8094141"/>
          </a:xfrm>
          <a:custGeom>
            <a:avLst/>
            <a:gdLst/>
            <a:ahLst/>
            <a:cxnLst/>
            <a:rect r="r" b="b" t="t" l="l"/>
            <a:pathLst>
              <a:path h="8094141" w="7284727">
                <a:moveTo>
                  <a:pt x="0" y="0"/>
                </a:moveTo>
                <a:lnTo>
                  <a:pt x="7284727" y="0"/>
                </a:lnTo>
                <a:lnTo>
                  <a:pt x="7284727" y="8094141"/>
                </a:lnTo>
                <a:lnTo>
                  <a:pt x="0" y="80941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495018">
            <a:off x="-1551070" y="5438343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91676" y="3217056"/>
            <a:ext cx="16667624" cy="487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7"/>
              </a:lnSpc>
            </a:pPr>
            <a:r>
              <a:rPr lang="en-US" sz="3301">
                <a:solidFill>
                  <a:srgbClr val="273384"/>
                </a:solidFill>
                <a:latin typeface="Eczar Bold"/>
              </a:rPr>
              <a:t>MARKETFLOW - FROM WEB SCRAPING TO ANALYTICS INSIGHTS IN GROCERY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2700000">
            <a:off x="-1259456" y="-5016354"/>
            <a:ext cx="6773681" cy="7526312"/>
          </a:xfrm>
          <a:custGeom>
            <a:avLst/>
            <a:gdLst/>
            <a:ahLst/>
            <a:cxnLst/>
            <a:rect r="r" b="b" t="t" l="l"/>
            <a:pathLst>
              <a:path h="7526312" w="6773681">
                <a:moveTo>
                  <a:pt x="0" y="0"/>
                </a:moveTo>
                <a:lnTo>
                  <a:pt x="6773681" y="0"/>
                </a:lnTo>
                <a:lnTo>
                  <a:pt x="6773681" y="7526312"/>
                </a:lnTo>
                <a:lnTo>
                  <a:pt x="0" y="75263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3442328">
            <a:off x="13522777" y="6172200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56095" y="828181"/>
            <a:ext cx="3202477" cy="1567622"/>
          </a:xfrm>
          <a:custGeom>
            <a:avLst/>
            <a:gdLst/>
            <a:ahLst/>
            <a:cxnLst/>
            <a:rect r="r" b="b" t="t" l="l"/>
            <a:pathLst>
              <a:path h="1567622" w="3202477">
                <a:moveTo>
                  <a:pt x="0" y="0"/>
                </a:moveTo>
                <a:lnTo>
                  <a:pt x="3202477" y="0"/>
                </a:lnTo>
                <a:lnTo>
                  <a:pt x="3202477" y="1567621"/>
                </a:lnTo>
                <a:lnTo>
                  <a:pt x="0" y="15676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519" r="0" b="-4519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733745" y="6613503"/>
            <a:ext cx="1353562" cy="1567283"/>
          </a:xfrm>
          <a:custGeom>
            <a:avLst/>
            <a:gdLst/>
            <a:ahLst/>
            <a:cxnLst/>
            <a:rect r="r" b="b" t="t" l="l"/>
            <a:pathLst>
              <a:path h="1567283" w="1353562">
                <a:moveTo>
                  <a:pt x="0" y="0"/>
                </a:moveTo>
                <a:lnTo>
                  <a:pt x="1353563" y="0"/>
                </a:lnTo>
                <a:lnTo>
                  <a:pt x="1353563" y="1567283"/>
                </a:lnTo>
                <a:lnTo>
                  <a:pt x="0" y="15672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450504" y="7102148"/>
            <a:ext cx="2949967" cy="589993"/>
          </a:xfrm>
          <a:custGeom>
            <a:avLst/>
            <a:gdLst/>
            <a:ahLst/>
            <a:cxnLst/>
            <a:rect r="r" b="b" t="t" l="l"/>
            <a:pathLst>
              <a:path h="589993" w="2949967">
                <a:moveTo>
                  <a:pt x="0" y="0"/>
                </a:moveTo>
                <a:lnTo>
                  <a:pt x="2949967" y="0"/>
                </a:lnTo>
                <a:lnTo>
                  <a:pt x="2949967" y="589993"/>
                </a:lnTo>
                <a:lnTo>
                  <a:pt x="0" y="58999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762546" y="6602382"/>
            <a:ext cx="1668063" cy="1578404"/>
          </a:xfrm>
          <a:custGeom>
            <a:avLst/>
            <a:gdLst/>
            <a:ahLst/>
            <a:cxnLst/>
            <a:rect r="r" b="b" t="t" l="l"/>
            <a:pathLst>
              <a:path h="1578404" w="1668063">
                <a:moveTo>
                  <a:pt x="0" y="0"/>
                </a:moveTo>
                <a:lnTo>
                  <a:pt x="1668063" y="0"/>
                </a:lnTo>
                <a:lnTo>
                  <a:pt x="1668063" y="1578404"/>
                </a:lnTo>
                <a:lnTo>
                  <a:pt x="0" y="157840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41592" y="3812138"/>
            <a:ext cx="14625786" cy="408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2"/>
              </a:lnSpc>
              <a:spcBef>
                <a:spcPct val="0"/>
              </a:spcBef>
            </a:pPr>
            <a:r>
              <a:rPr lang="en-US" sz="2801">
                <a:solidFill>
                  <a:srgbClr val="273384"/>
                </a:solidFill>
                <a:latin typeface="Eczar Bold"/>
              </a:rPr>
              <a:t>an end-to-end project for gathering data and visualizing trends in everyday products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109662" y="4700339"/>
            <a:ext cx="16068675" cy="0"/>
          </a:xfrm>
          <a:prstGeom prst="line">
            <a:avLst/>
          </a:prstGeom>
          <a:ln cap="rnd" w="19050">
            <a:solidFill>
              <a:srgbClr val="27338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28700" y="4538414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317258" y="4538414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589417" y="4538414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917233" y="4538414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1033578">
            <a:off x="11000600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915824" y="3044988"/>
            <a:ext cx="9414302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59"/>
              </a:lnSpc>
              <a:spcBef>
                <a:spcPct val="0"/>
              </a:spcBef>
            </a:pPr>
            <a:r>
              <a:rPr lang="en-US" sz="4799">
                <a:solidFill>
                  <a:srgbClr val="273384"/>
                </a:solidFill>
                <a:latin typeface="Eczar Bold"/>
              </a:rPr>
              <a:t>Project overview</a:t>
            </a:r>
          </a:p>
        </p:txBody>
      </p:sp>
      <p:sp>
        <p:nvSpPr>
          <p:cNvPr name="Freeform 13" id="13"/>
          <p:cNvSpPr/>
          <p:nvPr/>
        </p:nvSpPr>
        <p:spPr>
          <a:xfrm flipH="false" flipV="true" rot="-7522993">
            <a:off x="11750096" y="-582939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1"/>
                </a:moveTo>
                <a:lnTo>
                  <a:pt x="4288559" y="3508821"/>
                </a:lnTo>
                <a:lnTo>
                  <a:pt x="4288559" y="0"/>
                </a:lnTo>
                <a:lnTo>
                  <a:pt x="0" y="0"/>
                </a:lnTo>
                <a:lnTo>
                  <a:pt x="0" y="350882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552612">
            <a:off x="4466146" y="-5502072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653176" y="-2269873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5" y="0"/>
                </a:lnTo>
                <a:lnTo>
                  <a:pt x="6513205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2800797">
            <a:off x="660592" y="79221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5214689"/>
            <a:ext cx="3364925" cy="916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Goals</a:t>
            </a:r>
          </a:p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5895642" y="-3318316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true" rot="-10800000">
            <a:off x="-406406" y="8483600"/>
            <a:ext cx="18694406" cy="4605433"/>
          </a:xfrm>
          <a:custGeom>
            <a:avLst/>
            <a:gdLst/>
            <a:ahLst/>
            <a:cxnLst/>
            <a:rect r="r" b="b" t="t" l="l"/>
            <a:pathLst>
              <a:path h="4605433" w="18694406">
                <a:moveTo>
                  <a:pt x="0" y="4605433"/>
                </a:moveTo>
                <a:lnTo>
                  <a:pt x="18694406" y="4605433"/>
                </a:lnTo>
                <a:lnTo>
                  <a:pt x="18694406" y="0"/>
                </a:lnTo>
                <a:lnTo>
                  <a:pt x="0" y="0"/>
                </a:lnTo>
                <a:lnTo>
                  <a:pt x="0" y="4605433"/>
                </a:lnTo>
                <a:close/>
              </a:path>
            </a:pathLst>
          </a:custGeom>
          <a:blipFill>
            <a:blip r:embed="rId6"/>
            <a:stretch>
              <a:fillRect l="0" t="-7590" r="0" b="-759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2800797">
            <a:off x="5895642" y="80745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2800797">
            <a:off x="11130692" y="82269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2800797">
            <a:off x="16365742" y="83793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5317258" y="5214689"/>
            <a:ext cx="336492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Challenges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589417" y="5214689"/>
            <a:ext cx="336492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Technologies used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894375" y="5247358"/>
            <a:ext cx="336492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Possible uses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589417" y="5936474"/>
            <a:ext cx="3364925" cy="334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leway"/>
              </a:rPr>
              <a:t>Python for coding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leway"/>
              </a:rPr>
              <a:t>Airflow for orchestration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leway"/>
              </a:rPr>
              <a:t>Microsoft Azure for cloud virtualization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leway"/>
              </a:rPr>
              <a:t>Docker for containerization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leway"/>
              </a:rPr>
              <a:t>PostgreSQL for database needs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894375" y="5964273"/>
            <a:ext cx="3364925" cy="2604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leway"/>
              </a:rPr>
              <a:t>Business use: to get insights about competitor profile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leway"/>
              </a:rPr>
              <a:t>Customer use: to get a comprehensive market research tool</a:t>
            </a:r>
          </a:p>
          <a:p>
            <a:pPr algn="l">
              <a:lnSpc>
                <a:spcPts val="2940"/>
              </a:lnSpc>
            </a:pPr>
          </a:p>
        </p:txBody>
      </p:sp>
      <p:sp>
        <p:nvSpPr>
          <p:cNvPr name="Freeform 28" id="28"/>
          <p:cNvSpPr/>
          <p:nvPr/>
        </p:nvSpPr>
        <p:spPr>
          <a:xfrm flipH="false" flipV="true" rot="530069">
            <a:off x="2372013" y="-939026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0"/>
                </a:moveTo>
                <a:lnTo>
                  <a:pt x="4288558" y="3508820"/>
                </a:lnTo>
                <a:lnTo>
                  <a:pt x="4288558" y="0"/>
                </a:lnTo>
                <a:lnTo>
                  <a:pt x="0" y="0"/>
                </a:lnTo>
                <a:lnTo>
                  <a:pt x="0" y="350882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true" flipV="false" rot="-552612">
            <a:off x="-1129104" y="-460604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9152474" y="0"/>
                </a:moveTo>
                <a:lnTo>
                  <a:pt x="0" y="0"/>
                </a:lnTo>
                <a:lnTo>
                  <a:pt x="0" y="8229600"/>
                </a:lnTo>
                <a:lnTo>
                  <a:pt x="9152474" y="8229600"/>
                </a:lnTo>
                <a:lnTo>
                  <a:pt x="915247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078991" y="6019081"/>
            <a:ext cx="3264342" cy="2878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9838" indent="-219919" lvl="1">
              <a:lnSpc>
                <a:spcPts val="2852"/>
              </a:lnSpc>
              <a:buFont typeface="Arial"/>
              <a:buChar char="•"/>
            </a:pPr>
            <a:r>
              <a:rPr lang="en-US" sz="2037">
                <a:solidFill>
                  <a:srgbClr val="000000"/>
                </a:solidFill>
                <a:latin typeface="Raleway"/>
              </a:rPr>
              <a:t>Automate the data extraction process</a:t>
            </a:r>
          </a:p>
          <a:p>
            <a:pPr marL="439838" indent="-219919" lvl="1">
              <a:lnSpc>
                <a:spcPts val="2852"/>
              </a:lnSpc>
              <a:buFont typeface="Arial"/>
              <a:buChar char="•"/>
            </a:pPr>
            <a:r>
              <a:rPr lang="en-US" sz="2037">
                <a:solidFill>
                  <a:srgbClr val="000000"/>
                </a:solidFill>
                <a:latin typeface="Raleway"/>
              </a:rPr>
              <a:t>Continuously acquire daily updates of data due to the dynamic nature of the market</a:t>
            </a:r>
          </a:p>
          <a:p>
            <a:pPr algn="l" marL="439838" indent="-219919" lvl="1">
              <a:lnSpc>
                <a:spcPts val="2852"/>
              </a:lnSpc>
              <a:buFont typeface="Arial"/>
              <a:buChar char="•"/>
            </a:pPr>
            <a:r>
              <a:rPr lang="en-US" sz="2037">
                <a:solidFill>
                  <a:srgbClr val="000000"/>
                </a:solidFill>
                <a:latin typeface="Raleway"/>
              </a:rPr>
              <a:t>Involve many different vendors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317258" y="6019081"/>
            <a:ext cx="3264342" cy="359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9838" indent="-219919" lvl="1">
              <a:lnSpc>
                <a:spcPts val="2852"/>
              </a:lnSpc>
              <a:buFont typeface="Arial"/>
              <a:buChar char="•"/>
            </a:pPr>
            <a:r>
              <a:rPr lang="en-US" sz="2037">
                <a:solidFill>
                  <a:srgbClr val="000000"/>
                </a:solidFill>
                <a:latin typeface="Raleway"/>
              </a:rPr>
              <a:t>Overcoming counter-scraping obstacles</a:t>
            </a:r>
          </a:p>
          <a:p>
            <a:pPr marL="439838" indent="-219919" lvl="1">
              <a:lnSpc>
                <a:spcPts val="2852"/>
              </a:lnSpc>
              <a:buFont typeface="Arial"/>
              <a:buChar char="•"/>
            </a:pPr>
            <a:r>
              <a:rPr lang="en-US" sz="2037">
                <a:solidFill>
                  <a:srgbClr val="000000"/>
                </a:solidFill>
                <a:latin typeface="Raleway"/>
              </a:rPr>
              <a:t>Unifying the categorization that different stores use</a:t>
            </a:r>
          </a:p>
          <a:p>
            <a:pPr algn="l" marL="439838" indent="-219919" lvl="1">
              <a:lnSpc>
                <a:spcPts val="2852"/>
              </a:lnSpc>
              <a:buFont typeface="Arial"/>
              <a:buChar char="•"/>
            </a:pPr>
            <a:r>
              <a:rPr lang="en-US" sz="2037">
                <a:solidFill>
                  <a:srgbClr val="000000"/>
                </a:solidFill>
                <a:latin typeface="Raleway"/>
              </a:rPr>
              <a:t>Addressing the complexity of diverse product data, including varied price fields and specifications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24568">
            <a:off x="12391678" y="7122963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866906">
            <a:off x="-782807" y="-4309805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198919" y="308147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198919" y="5849500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39430" y="3834654"/>
            <a:ext cx="3022299" cy="1158583"/>
          </a:xfrm>
          <a:custGeom>
            <a:avLst/>
            <a:gdLst/>
            <a:ahLst/>
            <a:cxnLst/>
            <a:rect r="r" b="b" t="t" l="l"/>
            <a:pathLst>
              <a:path h="1158583" w="3022299">
                <a:moveTo>
                  <a:pt x="0" y="0"/>
                </a:moveTo>
                <a:lnTo>
                  <a:pt x="3022299" y="0"/>
                </a:lnTo>
                <a:lnTo>
                  <a:pt x="3022299" y="1158583"/>
                </a:lnTo>
                <a:lnTo>
                  <a:pt x="0" y="11585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87" r="0" b="-387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31968" y="6676995"/>
            <a:ext cx="1257190" cy="1213760"/>
          </a:xfrm>
          <a:custGeom>
            <a:avLst/>
            <a:gdLst/>
            <a:ahLst/>
            <a:cxnLst/>
            <a:rect r="r" b="b" t="t" l="l"/>
            <a:pathLst>
              <a:path h="1213760" w="1257190">
                <a:moveTo>
                  <a:pt x="0" y="0"/>
                </a:moveTo>
                <a:lnTo>
                  <a:pt x="1257191" y="0"/>
                </a:lnTo>
                <a:lnTo>
                  <a:pt x="1257191" y="1213760"/>
                </a:lnTo>
                <a:lnTo>
                  <a:pt x="0" y="12137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91280" y="6305029"/>
            <a:ext cx="906349" cy="743931"/>
          </a:xfrm>
          <a:custGeom>
            <a:avLst/>
            <a:gdLst/>
            <a:ahLst/>
            <a:cxnLst/>
            <a:rect r="r" b="b" t="t" l="l"/>
            <a:pathLst>
              <a:path h="743931" w="906349">
                <a:moveTo>
                  <a:pt x="0" y="0"/>
                </a:moveTo>
                <a:lnTo>
                  <a:pt x="906348" y="0"/>
                </a:lnTo>
                <a:lnTo>
                  <a:pt x="906348" y="743931"/>
                </a:lnTo>
                <a:lnTo>
                  <a:pt x="0" y="7439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44454" y="8490545"/>
            <a:ext cx="1344705" cy="1298251"/>
          </a:xfrm>
          <a:custGeom>
            <a:avLst/>
            <a:gdLst/>
            <a:ahLst/>
            <a:cxnLst/>
            <a:rect r="r" b="b" t="t" l="l"/>
            <a:pathLst>
              <a:path h="1298251" w="1344705">
                <a:moveTo>
                  <a:pt x="0" y="0"/>
                </a:moveTo>
                <a:lnTo>
                  <a:pt x="1344705" y="0"/>
                </a:lnTo>
                <a:lnTo>
                  <a:pt x="1344705" y="1298251"/>
                </a:lnTo>
                <a:lnTo>
                  <a:pt x="0" y="129825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39430" y="8041721"/>
            <a:ext cx="1010048" cy="846604"/>
          </a:xfrm>
          <a:custGeom>
            <a:avLst/>
            <a:gdLst/>
            <a:ahLst/>
            <a:cxnLst/>
            <a:rect r="r" b="b" t="t" l="l"/>
            <a:pathLst>
              <a:path h="846604" w="1010048">
                <a:moveTo>
                  <a:pt x="0" y="0"/>
                </a:moveTo>
                <a:lnTo>
                  <a:pt x="1010048" y="0"/>
                </a:lnTo>
                <a:lnTo>
                  <a:pt x="1010048" y="846604"/>
                </a:lnTo>
                <a:lnTo>
                  <a:pt x="0" y="84660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912040" y="6201799"/>
            <a:ext cx="6463921" cy="3926832"/>
          </a:xfrm>
          <a:custGeom>
            <a:avLst/>
            <a:gdLst/>
            <a:ahLst/>
            <a:cxnLst/>
            <a:rect r="r" b="b" t="t" l="l"/>
            <a:pathLst>
              <a:path h="3926832" w="6463921">
                <a:moveTo>
                  <a:pt x="0" y="0"/>
                </a:moveTo>
                <a:lnTo>
                  <a:pt x="6463920" y="0"/>
                </a:lnTo>
                <a:lnTo>
                  <a:pt x="6463920" y="3926832"/>
                </a:lnTo>
                <a:lnTo>
                  <a:pt x="0" y="392683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alphaModFix amt="20999"/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482955" y="6201799"/>
            <a:ext cx="1322090" cy="1115514"/>
          </a:xfrm>
          <a:custGeom>
            <a:avLst/>
            <a:gdLst/>
            <a:ahLst/>
            <a:cxnLst/>
            <a:rect r="r" b="b" t="t" l="l"/>
            <a:pathLst>
              <a:path h="1115514" w="1322090">
                <a:moveTo>
                  <a:pt x="0" y="0"/>
                </a:moveTo>
                <a:lnTo>
                  <a:pt x="1322090" y="0"/>
                </a:lnTo>
                <a:lnTo>
                  <a:pt x="1322090" y="1115514"/>
                </a:lnTo>
                <a:lnTo>
                  <a:pt x="0" y="111551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188265" y="7538331"/>
            <a:ext cx="1284144" cy="1284144"/>
          </a:xfrm>
          <a:custGeom>
            <a:avLst/>
            <a:gdLst/>
            <a:ahLst/>
            <a:cxnLst/>
            <a:rect r="r" b="b" t="t" l="l"/>
            <a:pathLst>
              <a:path h="1284144" w="1284144">
                <a:moveTo>
                  <a:pt x="0" y="0"/>
                </a:moveTo>
                <a:lnTo>
                  <a:pt x="1284143" y="0"/>
                </a:lnTo>
                <a:lnTo>
                  <a:pt x="1284143" y="1284143"/>
                </a:lnTo>
                <a:lnTo>
                  <a:pt x="0" y="1284143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715917" y="7472971"/>
            <a:ext cx="1429985" cy="1429985"/>
          </a:xfrm>
          <a:custGeom>
            <a:avLst/>
            <a:gdLst/>
            <a:ahLst/>
            <a:cxnLst/>
            <a:rect r="r" b="b" t="t" l="l"/>
            <a:pathLst>
              <a:path h="1429985" w="1429985">
                <a:moveTo>
                  <a:pt x="0" y="0"/>
                </a:moveTo>
                <a:lnTo>
                  <a:pt x="1429985" y="0"/>
                </a:lnTo>
                <a:lnTo>
                  <a:pt x="1429985" y="1429985"/>
                </a:lnTo>
                <a:lnTo>
                  <a:pt x="0" y="1429985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453235" y="6648324"/>
            <a:ext cx="2219534" cy="2345610"/>
          </a:xfrm>
          <a:custGeom>
            <a:avLst/>
            <a:gdLst/>
            <a:ahLst/>
            <a:cxnLst/>
            <a:rect r="r" b="b" t="t" l="l"/>
            <a:pathLst>
              <a:path h="2345610" w="2219534">
                <a:moveTo>
                  <a:pt x="0" y="0"/>
                </a:moveTo>
                <a:lnTo>
                  <a:pt x="2219533" y="0"/>
                </a:lnTo>
                <a:lnTo>
                  <a:pt x="2219533" y="2345610"/>
                </a:lnTo>
                <a:lnTo>
                  <a:pt x="0" y="2345610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8509489" y="7553453"/>
            <a:ext cx="1269021" cy="1269021"/>
          </a:xfrm>
          <a:custGeom>
            <a:avLst/>
            <a:gdLst/>
            <a:ahLst/>
            <a:cxnLst/>
            <a:rect r="r" b="b" t="t" l="l"/>
            <a:pathLst>
              <a:path h="1269021" w="1269021">
                <a:moveTo>
                  <a:pt x="0" y="0"/>
                </a:moveTo>
                <a:lnTo>
                  <a:pt x="1269022" y="0"/>
                </a:lnTo>
                <a:lnTo>
                  <a:pt x="1269022" y="1269021"/>
                </a:lnTo>
                <a:lnTo>
                  <a:pt x="0" y="1269021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568268" y="8004566"/>
            <a:ext cx="870731" cy="366796"/>
          </a:xfrm>
          <a:custGeom>
            <a:avLst/>
            <a:gdLst/>
            <a:ahLst/>
            <a:cxnLst/>
            <a:rect r="r" b="b" t="t" l="l"/>
            <a:pathLst>
              <a:path h="366796" w="870731">
                <a:moveTo>
                  <a:pt x="0" y="0"/>
                </a:moveTo>
                <a:lnTo>
                  <a:pt x="870731" y="0"/>
                </a:lnTo>
                <a:lnTo>
                  <a:pt x="870731" y="366796"/>
                </a:lnTo>
                <a:lnTo>
                  <a:pt x="0" y="36679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9845186" y="8004566"/>
            <a:ext cx="870731" cy="366796"/>
          </a:xfrm>
          <a:custGeom>
            <a:avLst/>
            <a:gdLst/>
            <a:ahLst/>
            <a:cxnLst/>
            <a:rect r="r" b="b" t="t" l="l"/>
            <a:pathLst>
              <a:path h="366796" w="870731">
                <a:moveTo>
                  <a:pt x="0" y="0"/>
                </a:moveTo>
                <a:lnTo>
                  <a:pt x="870731" y="0"/>
                </a:lnTo>
                <a:lnTo>
                  <a:pt x="870731" y="366796"/>
                </a:lnTo>
                <a:lnTo>
                  <a:pt x="0" y="366796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3342438" y="7019508"/>
            <a:ext cx="1255152" cy="528733"/>
          </a:xfrm>
          <a:custGeom>
            <a:avLst/>
            <a:gdLst/>
            <a:ahLst/>
            <a:cxnLst/>
            <a:rect r="r" b="b" t="t" l="l"/>
            <a:pathLst>
              <a:path h="528733" w="1255152">
                <a:moveTo>
                  <a:pt x="0" y="0"/>
                </a:moveTo>
                <a:lnTo>
                  <a:pt x="1255152" y="0"/>
                </a:lnTo>
                <a:lnTo>
                  <a:pt x="1255152" y="528733"/>
                </a:lnTo>
                <a:lnTo>
                  <a:pt x="0" y="528733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3342438" y="8729567"/>
            <a:ext cx="1255152" cy="528733"/>
          </a:xfrm>
          <a:custGeom>
            <a:avLst/>
            <a:gdLst/>
            <a:ahLst/>
            <a:cxnLst/>
            <a:rect r="r" b="b" t="t" l="l"/>
            <a:pathLst>
              <a:path h="528733" w="1255152">
                <a:moveTo>
                  <a:pt x="0" y="0"/>
                </a:moveTo>
                <a:lnTo>
                  <a:pt x="1255152" y="0"/>
                </a:lnTo>
                <a:lnTo>
                  <a:pt x="1255152" y="528733"/>
                </a:lnTo>
                <a:lnTo>
                  <a:pt x="0" y="528733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2646645" y="7822993"/>
            <a:ext cx="1301764" cy="548368"/>
          </a:xfrm>
          <a:custGeom>
            <a:avLst/>
            <a:gdLst/>
            <a:ahLst/>
            <a:cxnLst/>
            <a:rect r="r" b="b" t="t" l="l"/>
            <a:pathLst>
              <a:path h="548368" w="1301764">
                <a:moveTo>
                  <a:pt x="0" y="0"/>
                </a:moveTo>
                <a:lnTo>
                  <a:pt x="1301765" y="0"/>
                </a:lnTo>
                <a:lnTo>
                  <a:pt x="1301765" y="548369"/>
                </a:lnTo>
                <a:lnTo>
                  <a:pt x="0" y="548369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5870269" y="3204117"/>
            <a:ext cx="6505691" cy="2594884"/>
          </a:xfrm>
          <a:custGeom>
            <a:avLst/>
            <a:gdLst/>
            <a:ahLst/>
            <a:cxnLst/>
            <a:rect r="r" b="b" t="t" l="l"/>
            <a:pathLst>
              <a:path h="2594884" w="6505691">
                <a:moveTo>
                  <a:pt x="0" y="0"/>
                </a:moveTo>
                <a:lnTo>
                  <a:pt x="6505691" y="0"/>
                </a:lnTo>
                <a:lnTo>
                  <a:pt x="6505691" y="2594884"/>
                </a:lnTo>
                <a:lnTo>
                  <a:pt x="0" y="2594884"/>
                </a:lnTo>
                <a:lnTo>
                  <a:pt x="0" y="0"/>
                </a:lnTo>
                <a:close/>
              </a:path>
            </a:pathLst>
          </a:custGeom>
          <a:blipFill>
            <a:blip r:embed="rId25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5198919" y="739127"/>
            <a:ext cx="7890162" cy="1136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4"/>
              </a:lnSpc>
            </a:pPr>
            <a:r>
              <a:rPr lang="en-US" sz="7200">
                <a:solidFill>
                  <a:srgbClr val="273384"/>
                </a:solidFill>
                <a:latin typeface="Eczar Bold"/>
              </a:rPr>
              <a:t>Workflow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403282" y="9078906"/>
            <a:ext cx="1481435" cy="368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7"/>
              </a:lnSpc>
              <a:spcBef>
                <a:spcPct val="0"/>
              </a:spcBef>
            </a:pPr>
            <a:r>
              <a:rPr lang="en-US" sz="2502">
                <a:solidFill>
                  <a:srgbClr val="273384"/>
                </a:solidFill>
                <a:latin typeface="Eczar"/>
              </a:rPr>
              <a:t>Transform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122252" y="9060599"/>
            <a:ext cx="663178" cy="368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7"/>
              </a:lnSpc>
              <a:spcBef>
                <a:spcPct val="0"/>
              </a:spcBef>
            </a:pPr>
            <a:r>
              <a:rPr lang="en-US" sz="2502">
                <a:solidFill>
                  <a:srgbClr val="273384"/>
                </a:solidFill>
                <a:latin typeface="Eczar"/>
              </a:rPr>
              <a:t>Load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357131" y="9060599"/>
            <a:ext cx="997148" cy="368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7"/>
              </a:lnSpc>
              <a:spcBef>
                <a:spcPct val="0"/>
              </a:spcBef>
            </a:pPr>
            <a:r>
              <a:rPr lang="en-US" sz="2502">
                <a:solidFill>
                  <a:srgbClr val="273384"/>
                </a:solidFill>
                <a:latin typeface="Eczar"/>
              </a:rPr>
              <a:t>Extract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70191"/>
          </a:xfrm>
          <a:custGeom>
            <a:avLst/>
            <a:gdLst/>
            <a:ahLst/>
            <a:cxnLst/>
            <a:rect r="r" b="b" t="t" l="l"/>
            <a:pathLst>
              <a:path h="10270191" w="18288000">
                <a:moveTo>
                  <a:pt x="0" y="0"/>
                </a:moveTo>
                <a:lnTo>
                  <a:pt x="18288000" y="0"/>
                </a:lnTo>
                <a:lnTo>
                  <a:pt x="18288000" y="10270191"/>
                </a:lnTo>
                <a:lnTo>
                  <a:pt x="0" y="10270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761" y="0"/>
            <a:ext cx="18327521" cy="10287000"/>
          </a:xfrm>
          <a:custGeom>
            <a:avLst/>
            <a:gdLst/>
            <a:ahLst/>
            <a:cxnLst/>
            <a:rect r="r" b="b" t="t" l="l"/>
            <a:pathLst>
              <a:path h="10287000" w="18327521">
                <a:moveTo>
                  <a:pt x="0" y="0"/>
                </a:moveTo>
                <a:lnTo>
                  <a:pt x="18327522" y="0"/>
                </a:lnTo>
                <a:lnTo>
                  <a:pt x="1832752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986619">
            <a:off x="-2800762" y="3343677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26706" y="-3752582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38574">
            <a:off x="4569016" y="-5480084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024995">
            <a:off x="-2679407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5936786">
            <a:off x="16141297" y="3404390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4114800"/>
                </a:moveTo>
                <a:lnTo>
                  <a:pt x="5029200" y="4114800"/>
                </a:lnTo>
                <a:lnTo>
                  <a:pt x="5029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180711" y="-49047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672048" y="-5018174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6712665">
            <a:off x="-990270" y="7258855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846334">
            <a:off x="9995837" y="61722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710478" y="5837629"/>
            <a:ext cx="3113015" cy="3113015"/>
          </a:xfrm>
          <a:custGeom>
            <a:avLst/>
            <a:gdLst/>
            <a:ahLst/>
            <a:cxnLst/>
            <a:rect r="r" b="b" t="t" l="l"/>
            <a:pathLst>
              <a:path h="3113015" w="3113015">
                <a:moveTo>
                  <a:pt x="0" y="0"/>
                </a:moveTo>
                <a:lnTo>
                  <a:pt x="3113015" y="0"/>
                </a:lnTo>
                <a:lnTo>
                  <a:pt x="3113015" y="3113015"/>
                </a:lnTo>
                <a:lnTo>
                  <a:pt x="0" y="31130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416341" y="5837629"/>
            <a:ext cx="2955643" cy="2955643"/>
          </a:xfrm>
          <a:custGeom>
            <a:avLst/>
            <a:gdLst/>
            <a:ahLst/>
            <a:cxnLst/>
            <a:rect r="r" b="b" t="t" l="l"/>
            <a:pathLst>
              <a:path h="2955643" w="2955643">
                <a:moveTo>
                  <a:pt x="0" y="0"/>
                </a:moveTo>
                <a:lnTo>
                  <a:pt x="2955644" y="0"/>
                </a:lnTo>
                <a:lnTo>
                  <a:pt x="2955644" y="2955643"/>
                </a:lnTo>
                <a:lnTo>
                  <a:pt x="0" y="29556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972689" y="3125701"/>
            <a:ext cx="12837986" cy="2155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71"/>
              </a:lnSpc>
            </a:pPr>
            <a:r>
              <a:rPr lang="en-US" sz="13599">
                <a:solidFill>
                  <a:srgbClr val="273384"/>
                </a:solidFill>
                <a:latin typeface="Eczar Bold"/>
                <a:ea typeface="Eczar Bold"/>
              </a:rPr>
              <a:t>﻿THANK YOU!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558572" y="6234693"/>
            <a:ext cx="11170855" cy="772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19"/>
              </a:lnSpc>
            </a:pPr>
            <a:r>
              <a:rPr lang="en-US" sz="3999">
                <a:solidFill>
                  <a:srgbClr val="000000"/>
                </a:solidFill>
                <a:latin typeface="Raleway"/>
              </a:rPr>
              <a:t>any questions?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24770" y="9267825"/>
            <a:ext cx="7986861" cy="408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2"/>
              </a:lnSpc>
              <a:spcBef>
                <a:spcPct val="0"/>
              </a:spcBef>
            </a:pPr>
            <a:r>
              <a:rPr lang="en-US" sz="2801">
                <a:solidFill>
                  <a:srgbClr val="000000"/>
                </a:solidFill>
                <a:latin typeface="Eczar Bold"/>
              </a:rPr>
              <a:t>linkedin.com/in/charalampos-nikolakopoulos/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137443" y="9267825"/>
            <a:ext cx="5986462" cy="408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2"/>
              </a:lnSpc>
              <a:spcBef>
                <a:spcPct val="0"/>
              </a:spcBef>
            </a:pPr>
            <a:r>
              <a:rPr lang="en-US" sz="2801">
                <a:solidFill>
                  <a:srgbClr val="000000"/>
                </a:solidFill>
                <a:latin typeface="Eczar Bold"/>
              </a:rPr>
              <a:t>linkedin.com/in/giorgos-zafeiriou/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DAF7RQU923s</dc:identifier>
  <dcterms:modified xsi:type="dcterms:W3CDTF">2011-08-01T06:04:30Z</dcterms:modified>
  <cp:revision>1</cp:revision>
  <dc:title>Supermarket Catalog Data Pipeline for analytics</dc:title>
</cp:coreProperties>
</file>

<file path=docProps/thumbnail.jpeg>
</file>